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72" r:id="rId4"/>
    <p:sldId id="315" r:id="rId5"/>
    <p:sldId id="274" r:id="rId6"/>
    <p:sldId id="276" r:id="rId7"/>
    <p:sldId id="277" r:id="rId8"/>
    <p:sldId id="279" r:id="rId9"/>
    <p:sldId id="278" r:id="rId10"/>
    <p:sldId id="282" r:id="rId11"/>
    <p:sldId id="283" r:id="rId12"/>
    <p:sldId id="263" r:id="rId13"/>
    <p:sldId id="259" r:id="rId14"/>
    <p:sldId id="258" r:id="rId15"/>
    <p:sldId id="267" r:id="rId16"/>
    <p:sldId id="261" r:id="rId17"/>
    <p:sldId id="270" r:id="rId18"/>
    <p:sldId id="271" r:id="rId19"/>
    <p:sldId id="257" r:id="rId20"/>
    <p:sldId id="269" r:id="rId21"/>
    <p:sldId id="316" r:id="rId22"/>
    <p:sldId id="275" r:id="rId23"/>
    <p:sldId id="317" r:id="rId24"/>
    <p:sldId id="280" r:id="rId25"/>
    <p:sldId id="281" r:id="rId26"/>
    <p:sldId id="318" r:id="rId27"/>
    <p:sldId id="319" r:id="rId28"/>
    <p:sldId id="287" r:id="rId29"/>
    <p:sldId id="295" r:id="rId30"/>
    <p:sldId id="296" r:id="rId31"/>
    <p:sldId id="298" r:id="rId32"/>
    <p:sldId id="301" r:id="rId33"/>
    <p:sldId id="299" r:id="rId34"/>
    <p:sldId id="300" r:id="rId35"/>
    <p:sldId id="297" r:id="rId36"/>
    <p:sldId id="303" r:id="rId37"/>
    <p:sldId id="304" r:id="rId38"/>
    <p:sldId id="305" r:id="rId39"/>
    <p:sldId id="306" r:id="rId40"/>
    <p:sldId id="307" r:id="rId41"/>
    <p:sldId id="302" r:id="rId42"/>
    <p:sldId id="28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291" r:id="rId52"/>
    <p:sldId id="309" r:id="rId53"/>
    <p:sldId id="308" r:id="rId54"/>
    <p:sldId id="310" r:id="rId55"/>
    <p:sldId id="313" r:id="rId56"/>
    <p:sldId id="314" r:id="rId57"/>
    <p:sldId id="292" r:id="rId58"/>
    <p:sldId id="328" r:id="rId59"/>
    <p:sldId id="27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brodziak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7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4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08-06-19T11:22:02.593" idx="1">
    <p:pos x="10" y="10"/>
    <p:text>In the 21st century, fisheries science will focus more on maintaining marine ecosystems. This will require an ecosystem approach.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53B92-037F-4A8E-966D-D6C2A53115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D287D-9CF1-4A35-9C59-E7BEBEE5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5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DD2A5-E53C-4D5D-8895-6CEBDE05B849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690563"/>
            <a:ext cx="6129338" cy="3448050"/>
          </a:xfrm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571" y="4368164"/>
            <a:ext cx="5596561" cy="4135763"/>
          </a:xfrm>
        </p:spPr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we are o</a:t>
            </a:r>
            <a:r>
              <a:rPr lang="en-US" dirty="0"/>
              <a:t>ne-sixth of the</a:t>
            </a:r>
            <a:r>
              <a:rPr lang="en-US" baseline="0" dirty="0"/>
              <a:t> way into the </a:t>
            </a:r>
            <a:r>
              <a:rPr lang="en-US" dirty="0"/>
              <a:t>21st century, fisheries science is focusing less on resource extraction and more on maintaining marine ecosystems. This will require an interdisciplinary and adaptive approach</a:t>
            </a:r>
            <a:r>
              <a:rPr lang="en-US" baseline="0" dirty="0"/>
              <a:t> because ecosystem processes can change abruptly through time, via regime shifts, and also noting that data streams of observations can also exhibit rapid change with information technology improvements.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8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charset="0"/>
              </a:rPr>
              <a:t>Thanks and Mahalo!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213A4A-995D-43F3-8B89-C5744F4245BA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317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7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2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1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9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59" indent="0" algn="ctr">
              <a:buNone/>
              <a:defRPr/>
            </a:lvl2pPr>
            <a:lvl3pPr marL="914116" indent="0" algn="ctr">
              <a:buNone/>
              <a:defRPr/>
            </a:lvl3pPr>
            <a:lvl4pPr marL="1371174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6" indent="0" algn="ctr">
              <a:buNone/>
              <a:defRPr/>
            </a:lvl7pPr>
            <a:lvl8pPr marL="3199404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01943-63D8-41E4-8E96-97342B9B86A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4847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F996E-7702-4F59-B4D7-544DC9EA3B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134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9" indent="0">
              <a:buNone/>
              <a:defRPr sz="1800"/>
            </a:lvl2pPr>
            <a:lvl3pPr marL="914116" indent="0">
              <a:buNone/>
              <a:defRPr sz="1600"/>
            </a:lvl3pPr>
            <a:lvl4pPr marL="1371174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6" indent="0">
              <a:buNone/>
              <a:defRPr sz="1400"/>
            </a:lvl7pPr>
            <a:lvl8pPr marL="3199404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2941C-9BAC-4393-B2F0-5E23A1354CF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2588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92861-0BC4-4DBE-89B9-8974DC47B53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396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B7652-28F1-4268-BDDC-9A9E4B45088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3349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0AD91-612F-4716-BCE3-3B7D9A5B454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0576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BC69F-72B5-430F-88C6-51C97D2A1F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7112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9470D-BA5D-4F3D-B07F-67EA014B14B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596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17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C93D5-2A5F-4DD5-A45C-287E20B7EB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5445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280C1-4682-4AC7-B936-5DD0181927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78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AE942-66EF-4F9F-9EBF-6FAE0CE53DA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1451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6BEFC-D40A-494C-97AC-B67B35CBF6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37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A23EF-A5D6-468E-936C-B8904B998F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711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DFAAE-B238-407B-8383-7A65EA0FC0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5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4C4E6-B83B-4FDA-A934-8BF621F64C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23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960DD-6018-4C78-8D5A-7111ABA4CF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0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B3BE0-D934-4BE5-B83A-A36D75F4CBB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225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CEA09-3225-4FFD-B7B2-D92E1D96DA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9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90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5B8C4-5954-4128-BEF0-A92A4104C6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5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A7834-A656-46DE-8268-25875611FE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01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F5FB0-1CCD-4AED-BA67-CBD43DCFFCF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95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345FD-F27C-4A8D-9115-131548D775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86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21F91-EA56-469D-9397-0BE9E1BD72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6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3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6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1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7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D9191-68BB-4AA1-9C3C-BADBE62484D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65668-0656-4DDD-A6F5-4A8F9BBA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3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EB28E"/>
            </a:gs>
            <a:gs pos="100000">
              <a:srgbClr val="CCFF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F41F546F-FEB9-4ED1-87EF-1410EBEFE1B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585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818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876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934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991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1" hangingPunct="1">
              <a:defRPr/>
            </a:pPr>
            <a:fld id="{B9CF362A-B337-4901-BAFF-A177EEECAE33}" type="slidenum">
              <a:rPr lang="en-US" b="0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9455"/>
            <a:ext cx="9144000" cy="3140508"/>
          </a:xfrm>
        </p:spPr>
        <p:txBody>
          <a:bodyPr>
            <a:normAutofit/>
          </a:bodyPr>
          <a:lstStyle/>
          <a:p>
            <a:r>
              <a:rPr lang="en-US" dirty="0"/>
              <a:t>In Search of Reference Points for WCNPO Striped Marlin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0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Jon Brodziak</a:t>
            </a:r>
          </a:p>
          <a:p>
            <a:r>
              <a:rPr lang="en-US" dirty="0"/>
              <a:t>NOAA Fisheries</a:t>
            </a:r>
          </a:p>
          <a:p>
            <a:r>
              <a:rPr lang="en-US" dirty="0">
                <a:hlinkClick r:id="rId2"/>
              </a:rPr>
              <a:t>Jon.Brodziak@NOAA.GOV</a:t>
            </a:r>
            <a:endParaRPr lang="en-US" dirty="0"/>
          </a:p>
          <a:p>
            <a:r>
              <a:rPr lang="en-US"/>
              <a:t>Presentation </a:t>
            </a:r>
            <a:r>
              <a:rPr lang="en-US" dirty="0"/>
              <a:t>4</a:t>
            </a:r>
            <a:r>
              <a:rPr lang="en-US"/>
              <a:t>-April-2022 </a:t>
            </a:r>
            <a:r>
              <a:rPr lang="en-US" dirty="0"/>
              <a:t>(JST)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6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6" y="707147"/>
            <a:ext cx="9496927" cy="61508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65578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Some Drivers of Nonstationary Ocean Environment</a:t>
            </a:r>
          </a:p>
        </p:txBody>
      </p:sp>
    </p:spTree>
    <p:extLst>
      <p:ext uri="{BB962C8B-B14F-4D97-AF65-F5344CB8AC3E}">
        <p14:creationId xmlns:p14="http://schemas.microsoft.com/office/powerpoint/2010/main" val="227570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6" y="951346"/>
            <a:ext cx="9762837" cy="59204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Increasing Global Ocean Heat Content</a:t>
            </a:r>
          </a:p>
        </p:txBody>
      </p:sp>
    </p:spTree>
    <p:extLst>
      <p:ext uri="{BB962C8B-B14F-4D97-AF65-F5344CB8AC3E}">
        <p14:creationId xmlns:p14="http://schemas.microsoft.com/office/powerpoint/2010/main" val="42299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61" y="803562"/>
            <a:ext cx="8413878" cy="691341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Increasing Marine Heat Waves</a:t>
            </a:r>
          </a:p>
        </p:txBody>
      </p:sp>
    </p:spTree>
    <p:extLst>
      <p:ext uri="{BB962C8B-B14F-4D97-AF65-F5344CB8AC3E}">
        <p14:creationId xmlns:p14="http://schemas.microsoft.com/office/powerpoint/2010/main" val="190874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50" y="765544"/>
            <a:ext cx="10020086" cy="611372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74427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Increasing Temperature Impacts Egg Mass and Survival</a:t>
            </a:r>
          </a:p>
        </p:txBody>
      </p:sp>
    </p:spTree>
    <p:extLst>
      <p:ext uri="{BB962C8B-B14F-4D97-AF65-F5344CB8AC3E}">
        <p14:creationId xmlns:p14="http://schemas.microsoft.com/office/powerpoint/2010/main" val="332401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9" y="1136073"/>
            <a:ext cx="12191214" cy="572192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Decreasing pH and Increasing pCO2</a:t>
            </a:r>
          </a:p>
        </p:txBody>
      </p:sp>
    </p:spTree>
    <p:extLst>
      <p:ext uri="{BB962C8B-B14F-4D97-AF65-F5344CB8AC3E}">
        <p14:creationId xmlns:p14="http://schemas.microsoft.com/office/powerpoint/2010/main" val="129486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490272"/>
            <a:ext cx="2873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3. Effect size analysis (with 95% CI) of mean % survival, growth and summed damage </a:t>
            </a:r>
          </a:p>
          <a:p>
            <a:r>
              <a:rPr lang="en-US" dirty="0"/>
              <a:t>after 7 days of feeding comparing the control to 3 different pH treatment levels.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64" y="799382"/>
            <a:ext cx="8558639" cy="60586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Decreasing pH Impacts on Yellowfin Tuna Larvae</a:t>
            </a:r>
          </a:p>
        </p:txBody>
      </p:sp>
    </p:spTree>
    <p:extLst>
      <p:ext uri="{BB962C8B-B14F-4D97-AF65-F5344CB8AC3E}">
        <p14:creationId xmlns:p14="http://schemas.microsoft.com/office/powerpoint/2010/main" val="357072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5" y="821799"/>
            <a:ext cx="6253018" cy="60362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Decrease in Global Ocean O</a:t>
            </a:r>
            <a:r>
              <a:rPr lang="en-US" baseline="-25000" dirty="0"/>
              <a:t>2</a:t>
            </a:r>
            <a:r>
              <a:rPr lang="en-US" dirty="0"/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80800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4" y="951346"/>
            <a:ext cx="11297712" cy="59066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Increase in Global Mean Sea Level</a:t>
            </a:r>
          </a:p>
        </p:txBody>
      </p:sp>
    </p:spTree>
    <p:extLst>
      <p:ext uri="{BB962C8B-B14F-4D97-AF65-F5344CB8AC3E}">
        <p14:creationId xmlns:p14="http://schemas.microsoft.com/office/powerpoint/2010/main" val="332897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2" y="903894"/>
            <a:ext cx="8067811" cy="595410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92000" cy="95134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Nonstationary Ocean Environment</a:t>
            </a:r>
          </a:p>
          <a:p>
            <a:pPr algn="ctr"/>
            <a:r>
              <a:rPr lang="en-US" dirty="0"/>
              <a:t>Hindcast Temperature Impacts on MSY for Some Stocks</a:t>
            </a:r>
          </a:p>
        </p:txBody>
      </p:sp>
    </p:spTree>
    <p:extLst>
      <p:ext uri="{BB962C8B-B14F-4D97-AF65-F5344CB8AC3E}">
        <p14:creationId xmlns:p14="http://schemas.microsoft.com/office/powerpoint/2010/main" val="26041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4964" cy="4602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Status Quo Analyses: Use MSY estimates from SS3 model outputs</a:t>
            </a:r>
          </a:p>
          <a:p>
            <a:pPr lvl="1"/>
            <a:r>
              <a:rPr lang="en-US" dirty="0"/>
              <a:t>Prevailing conditions occur throughout assessment time horizon</a:t>
            </a:r>
          </a:p>
          <a:p>
            <a:pPr lvl="1"/>
            <a:r>
              <a:rPr lang="en-US" dirty="0"/>
              <a:t>Fishery productivity is stationary</a:t>
            </a:r>
          </a:p>
          <a:p>
            <a:pPr lvl="1"/>
            <a:endParaRPr lang="en-US" dirty="0"/>
          </a:p>
          <a:p>
            <a:r>
              <a:rPr lang="en-US" dirty="0"/>
              <a:t>Time-Varying Analyses: Use MSY proxy estimates from time window corresponding to prevailing conditions</a:t>
            </a:r>
          </a:p>
          <a:p>
            <a:pPr lvl="1"/>
            <a:r>
              <a:rPr lang="en-US" dirty="0"/>
              <a:t>Also known as “Dynamic B0 reference point analyses”</a:t>
            </a:r>
          </a:p>
          <a:p>
            <a:pPr lvl="1"/>
            <a:r>
              <a:rPr lang="en-US" dirty="0"/>
              <a:t>Prevailing conditions occur through some subset of assessment time horizon</a:t>
            </a:r>
          </a:p>
          <a:p>
            <a:pPr lvl="1"/>
            <a:r>
              <a:rPr lang="en-US" dirty="0"/>
              <a:t>Fishery productivity is approximately stationary under prevailing conditions</a:t>
            </a:r>
          </a:p>
          <a:p>
            <a:pPr lvl="1"/>
            <a:endParaRPr lang="en-US" dirty="0"/>
          </a:p>
          <a:p>
            <a:r>
              <a:rPr lang="en-US" dirty="0"/>
              <a:t>If MSY Analyses Are Time-Varying, Then What Time Period Do We Use 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4473"/>
          </a:xfrm>
        </p:spPr>
        <p:txBody>
          <a:bodyPr>
            <a:normAutofit fontScale="90000"/>
          </a:bodyPr>
          <a:lstStyle/>
          <a:p>
            <a:r>
              <a:rPr lang="en-US" dirty="0"/>
              <a:t>MSY Reference Point Analysis Options for Striped Marlin</a:t>
            </a:r>
          </a:p>
        </p:txBody>
      </p:sp>
    </p:spTree>
    <p:extLst>
      <p:ext uri="{BB962C8B-B14F-4D97-AF65-F5344CB8AC3E}">
        <p14:creationId xmlns:p14="http://schemas.microsoft.com/office/powerpoint/2010/main" val="264112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025236"/>
            <a:ext cx="11637818" cy="5832764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Nonstationary Ocean Environment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Analytical Methods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Mean Generation Time Based on Life History </a:t>
            </a:r>
            <a:r>
              <a:rPr lang="en-US" dirty="0" err="1">
                <a:cs typeface="Times New Roman" panose="02020603050405020304" pitchFamily="18" charset="0"/>
              </a:rPr>
              <a:t>Parameterers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Time Series of Population &amp; Environmental Time Series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Change Point Analyses of Time Series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Conclusions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0218" y="0"/>
            <a:ext cx="10993582" cy="738909"/>
          </a:xfrm>
        </p:spPr>
        <p:txBody>
          <a:bodyPr>
            <a:normAutofit fontScale="90000"/>
          </a:bodyPr>
          <a:lstStyle/>
          <a:p>
            <a:r>
              <a:rPr lang="en-US" dirty="0"/>
              <a:t>Roadmap for Striped Marlin Reference Point Search</a:t>
            </a:r>
          </a:p>
        </p:txBody>
      </p:sp>
    </p:spTree>
    <p:extLst>
      <p:ext uri="{BB962C8B-B14F-4D97-AF65-F5344CB8AC3E}">
        <p14:creationId xmlns:p14="http://schemas.microsoft.com/office/powerpoint/2010/main" val="334714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26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Status Quo Analyses: 2021 Biological Reference Points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12203"/>
              </p:ext>
            </p:extLst>
          </p:nvPr>
        </p:nvGraphicFramePr>
        <p:xfrm>
          <a:off x="3782728" y="923638"/>
          <a:ext cx="5207268" cy="59343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0661">
                  <a:extLst>
                    <a:ext uri="{9D8B030D-6E8A-4147-A177-3AD203B41FA5}">
                      <a16:colId xmlns:a16="http://schemas.microsoft.com/office/drawing/2014/main" val="1058229256"/>
                    </a:ext>
                  </a:extLst>
                </a:gridCol>
                <a:gridCol w="1956607">
                  <a:extLst>
                    <a:ext uri="{9D8B030D-6E8A-4147-A177-3AD203B41FA5}">
                      <a16:colId xmlns:a16="http://schemas.microsoft.com/office/drawing/2014/main" val="4068063421"/>
                    </a:ext>
                  </a:extLst>
                </a:gridCol>
              </a:tblGrid>
              <a:tr h="5287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Reference Point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Estimate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420355659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F</a:t>
                      </a:r>
                      <a:r>
                        <a:rPr lang="en-US" sz="1100" kern="1400" baseline="-25000" dirty="0">
                          <a:effectLst/>
                        </a:rPr>
                        <a:t>MSY</a:t>
                      </a:r>
                      <a:r>
                        <a:rPr lang="en-US" sz="1100" kern="1400" dirty="0">
                          <a:effectLst/>
                        </a:rPr>
                        <a:t> (age 3-12)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0.61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585109428"/>
                  </a:ext>
                </a:extLst>
              </a:tr>
              <a:tr h="577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F</a:t>
                      </a:r>
                      <a:r>
                        <a:rPr lang="en-US" sz="1100" kern="1400" baseline="-25000">
                          <a:effectLst/>
                        </a:rPr>
                        <a:t>2017 </a:t>
                      </a:r>
                      <a:r>
                        <a:rPr lang="en-US" sz="1100" kern="1400">
                          <a:effectLst/>
                        </a:rPr>
                        <a:t> (age 3-12)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0.88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4187274293"/>
                  </a:ext>
                </a:extLst>
              </a:tr>
              <a:tr h="577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F</a:t>
                      </a:r>
                      <a:r>
                        <a:rPr lang="en-US" sz="1100" kern="1400" baseline="-25000">
                          <a:effectLst/>
                        </a:rPr>
                        <a:t>20%SB(F=0)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0.47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561734235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SB</a:t>
                      </a:r>
                      <a:r>
                        <a:rPr lang="en-US" sz="1100" kern="1400" baseline="-25000" dirty="0">
                          <a:effectLst/>
                        </a:rPr>
                        <a:t>MSY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2,534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923016309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SB</a:t>
                      </a:r>
                      <a:r>
                        <a:rPr lang="en-US" sz="1100" kern="1400" baseline="-25000">
                          <a:effectLst/>
                        </a:rPr>
                        <a:t>2017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849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807662744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SB</a:t>
                      </a:r>
                      <a:r>
                        <a:rPr lang="en-US" sz="1100" kern="1400" baseline="-25000">
                          <a:effectLst/>
                        </a:rPr>
                        <a:t>20%(F=0)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3,493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51526649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MSY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4,820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954246386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C</a:t>
                      </a:r>
                      <a:r>
                        <a:rPr lang="en-US" sz="1100" kern="1400" baseline="-25000" dirty="0">
                          <a:effectLst/>
                        </a:rPr>
                        <a:t>2015-2017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2,076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3520167834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MSY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18%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3414245539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2017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13%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775598426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20%SB(F=0)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23%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421663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64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6935"/>
            <a:ext cx="11554692" cy="4602884"/>
          </a:xfrm>
        </p:spPr>
        <p:txBody>
          <a:bodyPr>
            <a:normAutofit/>
          </a:bodyPr>
          <a:lstStyle/>
          <a:p>
            <a:r>
              <a:rPr lang="en-US" dirty="0"/>
              <a:t>Mean generation time is the average interval between the birth of an individual and the birth of its offspring</a:t>
            </a:r>
          </a:p>
          <a:p>
            <a:endParaRPr lang="en-US" dirty="0"/>
          </a:p>
          <a:p>
            <a:r>
              <a:rPr lang="en-US" dirty="0"/>
              <a:t>Mean generation time depends on life history parameters and survival rate</a:t>
            </a:r>
          </a:p>
          <a:p>
            <a:endParaRPr lang="en-US" dirty="0"/>
          </a:p>
          <a:p>
            <a:r>
              <a:rPr lang="en-US" dirty="0"/>
              <a:t>Calculate MGT based on age-structured population formulation similar to Caswell (2001) and implemented in YPR module in NOAA Fisheries Toolbox available at: </a:t>
            </a:r>
            <a:r>
              <a:rPr lang="en-US" dirty="0">
                <a:hlinkClick r:id="rId2"/>
              </a:rPr>
              <a:t>https://nmfs-fish-tools.github.io/YPR/</a:t>
            </a:r>
            <a:r>
              <a:rPr lang="en-US" dirty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447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Mean Generation Time for Striped Marlin ?</a:t>
            </a:r>
          </a:p>
        </p:txBody>
      </p:sp>
    </p:spTree>
    <p:extLst>
      <p:ext uri="{BB962C8B-B14F-4D97-AF65-F5344CB8AC3E}">
        <p14:creationId xmlns:p14="http://schemas.microsoft.com/office/powerpoint/2010/main" val="330213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27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Striped Marlin: Alternative Life History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4" y="811663"/>
            <a:ext cx="9644332" cy="60463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20291" y="1200727"/>
            <a:ext cx="1939636" cy="565727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692727"/>
            <a:ext cx="7597717" cy="573014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27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Mean Generation Time by Life History Scenario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931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generation time (MGT) calculations using NOAA Fisheries Toolbox YPR module: </a:t>
            </a:r>
            <a:r>
              <a:rPr lang="en-US" dirty="0">
                <a:hlinkClick r:id="rId3"/>
              </a:rPr>
              <a:t>https://nmfs-fish-tools.github.io/YPR/</a:t>
            </a:r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6412" y="3205166"/>
            <a:ext cx="3260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WCNPO MGT</a:t>
            </a:r>
            <a:r>
              <a:rPr lang="en-US" sz="2400" baseline="-25000" dirty="0"/>
              <a:t>F=0</a:t>
            </a:r>
            <a:r>
              <a:rPr lang="en-US" sz="2400" dirty="0"/>
              <a:t> = 4.8 </a:t>
            </a:r>
            <a:r>
              <a:rPr lang="en-US" sz="2400" dirty="0" err="1"/>
              <a:t>yr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28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4472"/>
            <a:ext cx="12192000" cy="5823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Unfished mean generation times for Striped Marlin life history scenarios are:</a:t>
            </a:r>
          </a:p>
          <a:p>
            <a:pPr lvl="1"/>
            <a:r>
              <a:rPr lang="en-US" dirty="0"/>
              <a:t>WCNPO MGT = 4.8 years</a:t>
            </a:r>
          </a:p>
          <a:p>
            <a:pPr lvl="1"/>
            <a:r>
              <a:rPr lang="en-US" dirty="0"/>
              <a:t>SWPO MGT = 4.8 years</a:t>
            </a:r>
          </a:p>
          <a:p>
            <a:pPr lvl="1"/>
            <a:r>
              <a:rPr lang="en-US" dirty="0"/>
              <a:t>EPO MGT = 9.6 years</a:t>
            </a:r>
          </a:p>
          <a:p>
            <a:pPr lvl="1"/>
            <a:r>
              <a:rPr lang="en-US" dirty="0"/>
              <a:t>2019 WCNPO MGT = 5.2 years</a:t>
            </a:r>
          </a:p>
          <a:p>
            <a:pPr lvl="1"/>
            <a:endParaRPr lang="en-US" dirty="0"/>
          </a:p>
          <a:p>
            <a:r>
              <a:rPr lang="en-US" dirty="0"/>
              <a:t>WCNPO, SWPO and 2019 WCNPO mean generation times are similar over the range of fishing mortalities examined, or F in [0, 2]</a:t>
            </a:r>
          </a:p>
          <a:p>
            <a:endParaRPr lang="en-US" dirty="0"/>
          </a:p>
          <a:p>
            <a:r>
              <a:rPr lang="en-US" dirty="0"/>
              <a:t>EPO mean generation time is about 2-fold higher than MGTs for other Striped Marlin life history scenarios</a:t>
            </a:r>
          </a:p>
          <a:p>
            <a:endParaRPr lang="en-US" dirty="0"/>
          </a:p>
          <a:p>
            <a:r>
              <a:rPr lang="en-US" dirty="0"/>
              <a:t>Implication for MSY Time Window: Use an integer multiple of MGT to account for full set of cohorts per generation in an unfished 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636"/>
          </a:xfrm>
        </p:spPr>
        <p:txBody>
          <a:bodyPr>
            <a:normAutofit/>
          </a:bodyPr>
          <a:lstStyle/>
          <a:p>
            <a:r>
              <a:rPr lang="en-US" dirty="0"/>
              <a:t>Mean Generation Time Results</a:t>
            </a:r>
          </a:p>
        </p:txBody>
      </p:sp>
    </p:spTree>
    <p:extLst>
      <p:ext uri="{BB962C8B-B14F-4D97-AF65-F5344CB8AC3E}">
        <p14:creationId xmlns:p14="http://schemas.microsoft.com/office/powerpoint/2010/main" val="131851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4472"/>
            <a:ext cx="12192000" cy="5823528"/>
          </a:xfrm>
        </p:spPr>
        <p:txBody>
          <a:bodyPr>
            <a:normAutofit/>
          </a:bodyPr>
          <a:lstStyle/>
          <a:p>
            <a:r>
              <a:rPr lang="en-US" dirty="0"/>
              <a:t>Empirical Correlation Analyses – Are there obvious associations ?</a:t>
            </a:r>
          </a:p>
          <a:p>
            <a:pPr lvl="1"/>
            <a:endParaRPr lang="en-US" dirty="0"/>
          </a:p>
          <a:p>
            <a:r>
              <a:rPr lang="en-US" dirty="0"/>
              <a:t>Autocorrelation Function Analyses – Are time series serially correlated ?</a:t>
            </a:r>
          </a:p>
          <a:p>
            <a:endParaRPr lang="en-US" dirty="0"/>
          </a:p>
          <a:p>
            <a:r>
              <a:rPr lang="en-US" dirty="0"/>
              <a:t>Partial Autocorrelation Function Analyses – Are time series observations correlated after adjustment for dependence on intermediate values ?</a:t>
            </a:r>
          </a:p>
          <a:p>
            <a:endParaRPr lang="en-US" dirty="0"/>
          </a:p>
          <a:p>
            <a:r>
              <a:rPr lang="en-US" dirty="0"/>
              <a:t>Cross-correlation Function Analyses – Are pairs of time series serially correlated ?</a:t>
            </a:r>
          </a:p>
          <a:p>
            <a:endParaRPr lang="en-US" dirty="0"/>
          </a:p>
          <a:p>
            <a:r>
              <a:rPr lang="en-US" dirty="0" err="1"/>
              <a:t>Nonstationarity</a:t>
            </a:r>
            <a:r>
              <a:rPr lang="en-US" dirty="0"/>
              <a:t> - If ACF decays slowly and PACF has large absolute value at lag-1 then conclude series is nonstationary and has changing mean or changing variance or both.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MLS Population and Environmental Time Series Analyses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595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909"/>
          </a:xfrm>
        </p:spPr>
        <p:txBody>
          <a:bodyPr/>
          <a:lstStyle/>
          <a:p>
            <a:r>
              <a:rPr lang="en-US" dirty="0"/>
              <a:t>Empirical Correlations Among Time Series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26" y="1191491"/>
            <a:ext cx="7316355" cy="5472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9528" y="1283855"/>
            <a:ext cx="590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Year         ONI          MEI        PDO         REC          SSB        R/SSB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826" y="2081103"/>
            <a:ext cx="812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Year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ONI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MEI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PDO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REC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SSB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R/SSB</a:t>
            </a:r>
          </a:p>
        </p:txBody>
      </p:sp>
    </p:spTree>
    <p:extLst>
      <p:ext uri="{BB962C8B-B14F-4D97-AF65-F5344CB8AC3E}">
        <p14:creationId xmlns:p14="http://schemas.microsoft.com/office/powerpoint/2010/main" val="37712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236"/>
            <a:ext cx="10515600" cy="5569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(Year, Recruitment)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-0.75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(Year, Spawning Biomass)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-0.71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(Recruitment, Spawning Biomass)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0.56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(Recruitment, Recruits Per </a:t>
            </a:r>
            <a:r>
              <a:rPr lang="en-US" dirty="0" err="1">
                <a:cs typeface="Times New Roman" panose="02020603050405020304" pitchFamily="18" charset="0"/>
              </a:rPr>
              <a:t>Spawner</a:t>
            </a:r>
            <a:r>
              <a:rPr lang="en-US" dirty="0">
                <a:cs typeface="Times New Roman" panose="02020603050405020304" pitchFamily="18" charset="0"/>
              </a:rPr>
              <a:t>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0.48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(ONI, MEI)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0.94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(MEI, PDO)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0.47</a:t>
            </a: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909"/>
          </a:xfrm>
        </p:spPr>
        <p:txBody>
          <a:bodyPr/>
          <a:lstStyle/>
          <a:p>
            <a:r>
              <a:rPr lang="en-US" dirty="0"/>
              <a:t>Important Rank Correlations</a:t>
            </a:r>
          </a:p>
        </p:txBody>
      </p:sp>
    </p:spTree>
    <p:extLst>
      <p:ext uri="{BB962C8B-B14F-4D97-AF65-F5344CB8AC3E}">
        <p14:creationId xmlns:p14="http://schemas.microsoft.com/office/powerpoint/2010/main" val="588922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025236"/>
            <a:ext cx="10799618" cy="5569528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Recruitment</a:t>
            </a:r>
            <a:r>
              <a:rPr lang="en-US" dirty="0"/>
              <a:t>: Positive ACF at Lags 1:8 with range 0.36 to 0.60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/>
              <a:t>Spawning Biomass</a:t>
            </a:r>
            <a:r>
              <a:rPr lang="en-US" dirty="0"/>
              <a:t>: Positive ACF at Lags 1:7 with range 0.41 to 0.88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/>
              <a:t>Recruits Per </a:t>
            </a:r>
            <a:r>
              <a:rPr lang="en-US" u="sng" dirty="0" err="1"/>
              <a:t>Spawner</a:t>
            </a:r>
            <a:r>
              <a:rPr lang="en-US" dirty="0"/>
              <a:t>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ONI: Negative ACF at Lag 2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-0.32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MEI: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PDO: Positive ACF at Lag 1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0.34</a:t>
            </a: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909"/>
          </a:xfrm>
        </p:spPr>
        <p:txBody>
          <a:bodyPr/>
          <a:lstStyle/>
          <a:p>
            <a:r>
              <a:rPr lang="en-US" dirty="0"/>
              <a:t>Autocorrelation Function Results</a:t>
            </a:r>
          </a:p>
        </p:txBody>
      </p:sp>
    </p:spTree>
    <p:extLst>
      <p:ext uri="{BB962C8B-B14F-4D97-AF65-F5344CB8AC3E}">
        <p14:creationId xmlns:p14="http://schemas.microsoft.com/office/powerpoint/2010/main" val="173839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11"/>
            <a:ext cx="5124450" cy="38195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-129310"/>
            <a:ext cx="5124450" cy="38195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7434"/>
            <a:ext cx="5124450" cy="38195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7" y="3147434"/>
            <a:ext cx="51244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6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8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WCNPO Striped Marlin </a:t>
            </a:r>
            <a:r>
              <a:rPr lang="en-US" b="1" u="sng" dirty="0"/>
              <a:t>Management Unit </a:t>
            </a:r>
            <a:r>
              <a:rPr lang="en-US" dirty="0"/>
              <a:t>for 2022 Benchmark Assessment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46" y="1447800"/>
            <a:ext cx="913265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25272" y="1752600"/>
            <a:ext cx="3751729" cy="1676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147" y="6248400"/>
            <a:ext cx="1189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Black rectangle is management unit for 2022 assessment, blue rectangle is 2015 management unit, red line is RFMO boundary</a:t>
            </a:r>
          </a:p>
        </p:txBody>
      </p:sp>
    </p:spTree>
    <p:extLst>
      <p:ext uri="{BB962C8B-B14F-4D97-AF65-F5344CB8AC3E}">
        <p14:creationId xmlns:p14="http://schemas.microsoft.com/office/powerpoint/2010/main" val="309619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2255" y="0"/>
            <a:ext cx="10483271" cy="738909"/>
          </a:xfrm>
        </p:spPr>
        <p:txBody>
          <a:bodyPr>
            <a:normAutofit fontScale="90000"/>
          </a:bodyPr>
          <a:lstStyle/>
          <a:p>
            <a:r>
              <a:rPr lang="en-US" dirty="0"/>
              <a:t>Autocorrelation Function: Recruits Per </a:t>
            </a:r>
            <a:r>
              <a:rPr lang="en-US" dirty="0" err="1"/>
              <a:t>Spawner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822036"/>
            <a:ext cx="8737601" cy="60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1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025236"/>
            <a:ext cx="11536218" cy="5569528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Recruitment</a:t>
            </a:r>
            <a:r>
              <a:rPr lang="en-US" dirty="0"/>
              <a:t>: Positive PACF at Lags 1 and 5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0.56 &amp;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0.46 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/>
              <a:t>Spawning Biomass</a:t>
            </a:r>
            <a:r>
              <a:rPr lang="en-US" dirty="0"/>
              <a:t>: Positive PACF at Lag 1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0.89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u="sng" dirty="0"/>
              <a:t>Recruits Per </a:t>
            </a:r>
            <a:r>
              <a:rPr lang="en-US" u="sng" dirty="0" err="1"/>
              <a:t>Spawner</a:t>
            </a:r>
            <a:r>
              <a:rPr lang="en-US" dirty="0"/>
              <a:t>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ONI: Negative PACF at Lag 2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-0.36 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MEI: Negative PACF at Lag 2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-0.32 </a:t>
            </a:r>
            <a:endParaRPr lang="en-US" dirty="0"/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PDO: Positive PACF at Lag 1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0.34 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8909"/>
          </a:xfrm>
        </p:spPr>
        <p:txBody>
          <a:bodyPr/>
          <a:lstStyle/>
          <a:p>
            <a:r>
              <a:rPr lang="en-US" dirty="0"/>
              <a:t>Partial Autocorrelation Function Results</a:t>
            </a:r>
          </a:p>
        </p:txBody>
      </p:sp>
    </p:spTree>
    <p:extLst>
      <p:ext uri="{BB962C8B-B14F-4D97-AF65-F5344CB8AC3E}">
        <p14:creationId xmlns:p14="http://schemas.microsoft.com/office/powerpoint/2010/main" val="1058525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420"/>
            <a:ext cx="5015345" cy="389774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-129309"/>
            <a:ext cx="5124450" cy="38195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873"/>
            <a:ext cx="5044786" cy="374087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172547"/>
            <a:ext cx="51244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76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9454" y="0"/>
            <a:ext cx="11822546" cy="738909"/>
          </a:xfrm>
        </p:spPr>
        <p:txBody>
          <a:bodyPr>
            <a:normAutofit fontScale="90000"/>
          </a:bodyPr>
          <a:lstStyle/>
          <a:p>
            <a:r>
              <a:rPr lang="en-US" dirty="0"/>
              <a:t>Partial Autocorrelation Function: Recruits Per </a:t>
            </a:r>
            <a:r>
              <a:rPr lang="en-US" dirty="0" err="1"/>
              <a:t>Spawner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8" y="655783"/>
            <a:ext cx="8977746" cy="62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5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7455"/>
            <a:ext cx="12192000" cy="5980545"/>
          </a:xfrm>
        </p:spPr>
        <p:txBody>
          <a:bodyPr>
            <a:normAutofit/>
          </a:bodyPr>
          <a:lstStyle/>
          <a:p>
            <a:r>
              <a:rPr lang="en-US" dirty="0"/>
              <a:t>Recruitment: </a:t>
            </a:r>
            <a:r>
              <a:rPr lang="en-US" u="sng" dirty="0"/>
              <a:t>Nonstationary</a:t>
            </a:r>
            <a:r>
              <a:rPr lang="en-US" dirty="0"/>
              <a:t> with probable AR(1) or MA(1+) processes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Spawning Biomass: </a:t>
            </a:r>
            <a:r>
              <a:rPr lang="en-US" u="sng" dirty="0"/>
              <a:t>Nonstationary</a:t>
            </a:r>
            <a:r>
              <a:rPr lang="en-US" dirty="0"/>
              <a:t> with probable AR(1) or MA(1+) processes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Recruits Per </a:t>
            </a:r>
            <a:r>
              <a:rPr lang="en-US" dirty="0" err="1"/>
              <a:t>Spawner</a:t>
            </a:r>
            <a:r>
              <a:rPr lang="en-US" dirty="0"/>
              <a:t>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ONI: </a:t>
            </a:r>
            <a:r>
              <a:rPr lang="en-US" u="sng" dirty="0"/>
              <a:t>Nonstationary</a:t>
            </a:r>
            <a:r>
              <a:rPr lang="en-US" dirty="0"/>
              <a:t> with probable negative serial correlation at lag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MEI: Same as ONI but shorter time series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PDO: </a:t>
            </a:r>
            <a:r>
              <a:rPr lang="en-US" u="sng" dirty="0"/>
              <a:t>Nonstationary</a:t>
            </a:r>
            <a:r>
              <a:rPr lang="en-US" dirty="0"/>
              <a:t> with probable AR(1) or MA(1) processes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2782" y="1"/>
            <a:ext cx="10515600" cy="720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Summarize Time Series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85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5236"/>
            <a:ext cx="12192000" cy="5569528"/>
          </a:xfrm>
        </p:spPr>
        <p:txBody>
          <a:bodyPr>
            <a:normAutofit/>
          </a:bodyPr>
          <a:lstStyle/>
          <a:p>
            <a:r>
              <a:rPr lang="en-US" dirty="0"/>
              <a:t>Recruitment*Spawning Biomass: CCF at lags -9:7 with R</a:t>
            </a:r>
            <a:r>
              <a:rPr lang="en-US" baseline="-25000" dirty="0"/>
              <a:t>XY</a:t>
            </a:r>
            <a:r>
              <a:rPr lang="en-US" dirty="0"/>
              <a:t> range of (0.33,0.77)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Recruitment*Recruits Per </a:t>
            </a:r>
            <a:r>
              <a:rPr lang="en-US" dirty="0" err="1"/>
              <a:t>Spawner</a:t>
            </a:r>
            <a:r>
              <a:rPr lang="en-US" dirty="0"/>
              <a:t>: CCF at lag 0 with R</a:t>
            </a:r>
            <a:r>
              <a:rPr lang="en-US" baseline="-25000" dirty="0"/>
              <a:t>XY</a:t>
            </a:r>
            <a:r>
              <a:rPr lang="en-US" dirty="0"/>
              <a:t> = 0.48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Recruitment*ONI: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Recruitment*MEI: CCF at lags -1 and 3 with R</a:t>
            </a:r>
            <a:r>
              <a:rPr lang="en-US" baseline="-25000" dirty="0"/>
              <a:t>XY</a:t>
            </a:r>
            <a:r>
              <a:rPr lang="en-US" dirty="0"/>
              <a:t> = 0.33 and 0.37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Recruitment*PDO: CCF at lags -1:0 and 2:5 with R</a:t>
            </a:r>
            <a:r>
              <a:rPr lang="en-US" baseline="-25000" dirty="0"/>
              <a:t>XY</a:t>
            </a:r>
            <a:r>
              <a:rPr lang="en-US" dirty="0"/>
              <a:t> range of (0.32,0.39)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509" y="0"/>
            <a:ext cx="11369964" cy="738909"/>
          </a:xfrm>
        </p:spPr>
        <p:txBody>
          <a:bodyPr/>
          <a:lstStyle/>
          <a:p>
            <a:r>
              <a:rPr lang="en-US" dirty="0"/>
              <a:t>Cross Correlation Function Results: </a:t>
            </a:r>
            <a:r>
              <a:rPr lang="en-US" u="sng" dirty="0"/>
              <a:t>Recruitment</a:t>
            </a:r>
          </a:p>
        </p:txBody>
      </p:sp>
    </p:spTree>
    <p:extLst>
      <p:ext uri="{BB962C8B-B14F-4D97-AF65-F5344CB8AC3E}">
        <p14:creationId xmlns:p14="http://schemas.microsoft.com/office/powerpoint/2010/main" val="949548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5236"/>
            <a:ext cx="12192000" cy="5569528"/>
          </a:xfrm>
        </p:spPr>
        <p:txBody>
          <a:bodyPr>
            <a:normAutofit/>
          </a:bodyPr>
          <a:lstStyle/>
          <a:p>
            <a:r>
              <a:rPr lang="en-US" dirty="0"/>
              <a:t>Spawning Biomass*Recruits Per </a:t>
            </a:r>
            <a:r>
              <a:rPr lang="en-US" dirty="0" err="1"/>
              <a:t>Spawner</a:t>
            </a:r>
            <a:r>
              <a:rPr lang="en-US" dirty="0"/>
              <a:t>: CCF at lag 0 with R</a:t>
            </a:r>
            <a:r>
              <a:rPr lang="en-US" baseline="-25000" dirty="0"/>
              <a:t>XY</a:t>
            </a:r>
            <a:r>
              <a:rPr lang="en-US" dirty="0"/>
              <a:t> = -0.38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Spawning Biomass*ONI: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Spawning Biomass*MEI: CCF at lags -2 and 0:1 with R</a:t>
            </a:r>
            <a:r>
              <a:rPr lang="en-US" baseline="-25000" dirty="0"/>
              <a:t>XY</a:t>
            </a:r>
            <a:r>
              <a:rPr lang="en-US" dirty="0"/>
              <a:t> range of (0.32,0.33)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Spawning Biomass*PDO: CCF at lags -2, 0:1 and 3:7 with R</a:t>
            </a:r>
            <a:r>
              <a:rPr lang="en-US" baseline="-25000" dirty="0"/>
              <a:t>XY</a:t>
            </a:r>
            <a:r>
              <a:rPr lang="en-US" dirty="0"/>
              <a:t> range of (0.31,0.39)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509" y="0"/>
            <a:ext cx="11369964" cy="738909"/>
          </a:xfrm>
        </p:spPr>
        <p:txBody>
          <a:bodyPr/>
          <a:lstStyle/>
          <a:p>
            <a:r>
              <a:rPr lang="en-US" dirty="0"/>
              <a:t>CCF Results: </a:t>
            </a:r>
            <a:r>
              <a:rPr lang="en-US" u="sng" dirty="0"/>
              <a:t>Spawning Biomass</a:t>
            </a:r>
          </a:p>
        </p:txBody>
      </p:sp>
    </p:spTree>
    <p:extLst>
      <p:ext uri="{BB962C8B-B14F-4D97-AF65-F5344CB8AC3E}">
        <p14:creationId xmlns:p14="http://schemas.microsoft.com/office/powerpoint/2010/main" val="204821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5236"/>
            <a:ext cx="12192000" cy="5569528"/>
          </a:xfrm>
        </p:spPr>
        <p:txBody>
          <a:bodyPr>
            <a:normAutofit/>
          </a:bodyPr>
          <a:lstStyle/>
          <a:p>
            <a:r>
              <a:rPr lang="en-US" dirty="0"/>
              <a:t>Recruits Per </a:t>
            </a:r>
            <a:r>
              <a:rPr lang="en-US" dirty="0" err="1"/>
              <a:t>Spawner</a:t>
            </a:r>
            <a:r>
              <a:rPr lang="en-US" dirty="0"/>
              <a:t>*ONI: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Recruits Per </a:t>
            </a:r>
            <a:r>
              <a:rPr lang="en-US" dirty="0" err="1"/>
              <a:t>Spawner</a:t>
            </a:r>
            <a:r>
              <a:rPr lang="en-US" dirty="0"/>
              <a:t>*MEI: none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Recruits Per </a:t>
            </a:r>
            <a:r>
              <a:rPr lang="en-US" dirty="0" err="1"/>
              <a:t>Spawner</a:t>
            </a:r>
            <a:r>
              <a:rPr lang="en-US" dirty="0"/>
              <a:t>*PDO: none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509" y="0"/>
            <a:ext cx="11369964" cy="738909"/>
          </a:xfrm>
        </p:spPr>
        <p:txBody>
          <a:bodyPr/>
          <a:lstStyle/>
          <a:p>
            <a:r>
              <a:rPr lang="en-US" dirty="0"/>
              <a:t>CCF Results: </a:t>
            </a:r>
            <a:r>
              <a:rPr lang="en-US" u="sng" dirty="0"/>
              <a:t>Recruits Per </a:t>
            </a:r>
            <a:r>
              <a:rPr lang="en-US" u="sng" dirty="0" err="1"/>
              <a:t>Spawner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22201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5236"/>
            <a:ext cx="12192000" cy="5569528"/>
          </a:xfrm>
        </p:spPr>
        <p:txBody>
          <a:bodyPr>
            <a:normAutofit/>
          </a:bodyPr>
          <a:lstStyle/>
          <a:p>
            <a:r>
              <a:rPr lang="en-US" dirty="0"/>
              <a:t>ONI*MEI: CCF at lags -1:0 with R</a:t>
            </a:r>
            <a:r>
              <a:rPr lang="en-US" baseline="-25000" dirty="0"/>
              <a:t>XY</a:t>
            </a:r>
            <a:r>
              <a:rPr lang="en-US" dirty="0"/>
              <a:t> range of (0.33,0.94)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ONI*PDO: CCF at lags -1:0 with R</a:t>
            </a:r>
            <a:r>
              <a:rPr lang="en-US" baseline="-25000" dirty="0"/>
              <a:t>XY</a:t>
            </a:r>
            <a:r>
              <a:rPr lang="en-US" dirty="0"/>
              <a:t> range of (0.36,0.58)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MEI*PDO: CCF at lags -1:0 with R</a:t>
            </a:r>
            <a:r>
              <a:rPr lang="en-US" baseline="-25000" dirty="0"/>
              <a:t>XY</a:t>
            </a:r>
            <a:r>
              <a:rPr lang="en-US" dirty="0"/>
              <a:t> range of (0.47,0.64)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2509" y="0"/>
            <a:ext cx="11369964" cy="738909"/>
          </a:xfrm>
        </p:spPr>
        <p:txBody>
          <a:bodyPr/>
          <a:lstStyle/>
          <a:p>
            <a:r>
              <a:rPr lang="en-US" dirty="0"/>
              <a:t>CCF Results: </a:t>
            </a:r>
            <a:r>
              <a:rPr lang="en-US" u="sng" dirty="0"/>
              <a:t>Environmental Forcing Indices</a:t>
            </a:r>
          </a:p>
        </p:txBody>
      </p:sp>
    </p:spTree>
    <p:extLst>
      <p:ext uri="{BB962C8B-B14F-4D97-AF65-F5344CB8AC3E}">
        <p14:creationId xmlns:p14="http://schemas.microsoft.com/office/powerpoint/2010/main" val="338332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959763" cy="720436"/>
          </a:xfrm>
        </p:spPr>
        <p:txBody>
          <a:bodyPr/>
          <a:lstStyle/>
          <a:p>
            <a:r>
              <a:rPr lang="en-US" dirty="0"/>
              <a:t>Summarize CCF Results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2020"/>
            <a:ext cx="6068291" cy="443605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0" y="1"/>
            <a:ext cx="5816600" cy="377767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0" y="2900218"/>
            <a:ext cx="5816599" cy="39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639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2021 Striped Marlin Stock-Recruitment Dynamics</a:t>
            </a:r>
          </a:p>
        </p:txBody>
      </p:sp>
      <p:pic>
        <p:nvPicPr>
          <p:cNvPr id="1171" name="Picture 147">
            <a:extLst>
              <a:ext uri="{FF2B5EF4-FFF2-40B4-BE49-F238E27FC236}">
                <a16:creationId xmlns:a16="http://schemas.microsoft.com/office/drawing/2014/main" id="{D6C0939E-14A0-4BB6-8D90-8D869350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698500"/>
            <a:ext cx="79883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424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82" y="1"/>
            <a:ext cx="10515600" cy="720436"/>
          </a:xfrm>
        </p:spPr>
        <p:txBody>
          <a:bodyPr/>
          <a:lstStyle/>
          <a:p>
            <a:r>
              <a:rPr lang="en-US" dirty="0"/>
              <a:t>Summarize Cross Correlation Function Results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1376217"/>
            <a:ext cx="12192000" cy="58327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Recruitment</a:t>
            </a:r>
            <a:r>
              <a:rPr lang="en-US" dirty="0"/>
              <a:t> and </a:t>
            </a:r>
            <a:r>
              <a:rPr lang="en-US" u="sng" dirty="0"/>
              <a:t>Spawning Biomass </a:t>
            </a:r>
            <a:r>
              <a:rPr lang="en-US" dirty="0"/>
              <a:t>show positive serial correlation, as expected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u="sng" dirty="0"/>
              <a:t>Recruitment</a:t>
            </a:r>
            <a:r>
              <a:rPr lang="en-US" dirty="0"/>
              <a:t> shows some positive serial correlation with </a:t>
            </a:r>
            <a:r>
              <a:rPr lang="en-US" u="sng" dirty="0"/>
              <a:t>ENSO</a:t>
            </a:r>
            <a:r>
              <a:rPr lang="en-US" dirty="0"/>
              <a:t> and </a:t>
            </a:r>
            <a:r>
              <a:rPr lang="en-US" u="sng" dirty="0"/>
              <a:t>PDO</a:t>
            </a:r>
            <a:endParaRPr lang="en-US" u="sng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u="sng" dirty="0"/>
              <a:t>Recruits Per </a:t>
            </a:r>
            <a:r>
              <a:rPr lang="en-US" u="sng" dirty="0" err="1"/>
              <a:t>Spawner</a:t>
            </a:r>
            <a:r>
              <a:rPr lang="en-US" u="sng" dirty="0"/>
              <a:t> </a:t>
            </a:r>
            <a:r>
              <a:rPr lang="en-US" dirty="0"/>
              <a:t>lacks strong serial correlation with other series</a:t>
            </a:r>
          </a:p>
          <a:p>
            <a:endParaRPr lang="en-US" u="sng" dirty="0"/>
          </a:p>
          <a:p>
            <a:r>
              <a:rPr lang="en-US" u="sng" dirty="0"/>
              <a:t>ENSO</a:t>
            </a:r>
            <a:r>
              <a:rPr lang="en-US" dirty="0"/>
              <a:t> has lag (+1) positive correlation with </a:t>
            </a:r>
            <a:r>
              <a:rPr lang="en-US" u="sng" dirty="0"/>
              <a:t>PDO</a:t>
            </a:r>
            <a:endParaRPr lang="en-US" u="sng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82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 descr="aFF024423a_300dpi50opac cr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1524000" y="1813173"/>
            <a:ext cx="9144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</a:rPr>
              <a:t>Changepoint Detection 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</a:rPr>
              <a:t>for Ecosystem Processes</a:t>
            </a:r>
            <a:endParaRPr lang="en-US" sz="3600" b="1" dirty="0">
              <a:solidFill>
                <a:srgbClr val="000000"/>
              </a:solidFill>
              <a:latin typeface="Comic Sans MS" pitchFamily="66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 b="1" dirty="0">
              <a:solidFill>
                <a:srgbClr val="000000"/>
              </a:solidFill>
              <a:latin typeface="Comic Sans MS" pitchFamily="66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Jon Brodziak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NOAA Fisheries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Pacific Islands Fisheries Science Center</a:t>
            </a:r>
            <a:b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</a:br>
            <a:r>
              <a:rPr 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Jon.Brodziak@NOAA.GOV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6211669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Fisheries Society Annual Meeting Abstract</a:t>
            </a:r>
          </a:p>
          <a:p>
            <a:r>
              <a:rPr lang="en-US" dirty="0"/>
              <a:t>Portland, Oregon, USA, August 16-20, 2015</a:t>
            </a:r>
          </a:p>
        </p:txBody>
      </p:sp>
    </p:spTree>
    <p:extLst>
      <p:ext uri="{BB962C8B-B14F-4D97-AF65-F5344CB8AC3E}">
        <p14:creationId xmlns:p14="http://schemas.microsoft.com/office/powerpoint/2010/main" val="3484942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omic Sans MS" panose="030F0702030302020204" pitchFamily="66" charset="0"/>
              </a:rPr>
              <a:t>Background: Fisheries Management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676400"/>
            <a:ext cx="9144000" cy="426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If regime shifts in marine fish stock-recruitment processes  can be expected, then how do we calculate MSY-based reference points to account for this ?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How can we detect regimes ?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What do we do about them ?</a:t>
            </a: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0155BEDC-9142-4C8F-8750-A6083E71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48100"/>
            <a:ext cx="36703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650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447800"/>
            <a:ext cx="9144000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Estimating the point where the statistical properties of a sequence of observations change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Applications include: climatology, bioinformatics, finance, oceanography, medical imaging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Single </a:t>
            </a:r>
            <a:r>
              <a:rPr lang="en-US" altLang="en-US" sz="2800" u="sng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 detection 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for </a:t>
            </a: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A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exist when there exists a time </a:t>
            </a:r>
          </a:p>
          <a:p>
            <a:pPr marL="0" indent="0" eaLnBrk="1" hangingPunct="1"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                         such that the statistical properties</a:t>
            </a:r>
          </a:p>
          <a:p>
            <a:pPr marL="0" indent="0" eaLnBrk="1" hangingPunct="1"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of                      and                         differ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750270"/>
            <a:ext cx="5691963" cy="89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29" y="5338431"/>
            <a:ext cx="2804159" cy="64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791201"/>
            <a:ext cx="2118358" cy="83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24001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6158" name="Picture 14">
            <a:extLst>
              <a:ext uri="{FF2B5EF4-FFF2-40B4-BE49-F238E27FC236}">
                <a16:creationId xmlns:a16="http://schemas.microsoft.com/office/drawing/2014/main" id="{B29CF244-DDF3-4838-9CC9-94485F91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91200"/>
            <a:ext cx="2451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470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447800"/>
            <a:ext cx="9144000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Multiple </a:t>
            </a:r>
            <a:r>
              <a:rPr lang="en-US" altLang="en-US" sz="2800" u="sng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 detection 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with m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changepoints</a:t>
            </a: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starting and ending positions are</a:t>
            </a:r>
          </a:p>
          <a:p>
            <a:pPr marL="0" indent="0" eaLnBrk="1" hangingPunct="1">
              <a:buNone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Changepoints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are ordered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positions are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1255404" cy="73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50" y="2337412"/>
            <a:ext cx="1668502" cy="7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68573"/>
            <a:ext cx="3325852" cy="80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52" y="4507653"/>
            <a:ext cx="3352800" cy="79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06" y="3317829"/>
            <a:ext cx="4268507" cy="34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0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600200"/>
            <a:ext cx="9144000" cy="525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The m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changepoints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split the observations into m+1 segments and the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ith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segment is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Parameters associated with the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ith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segment are 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Where  </a:t>
            </a:r>
            <a:r>
              <a:rPr lang="el-GR" altLang="en-US" sz="2800" i="1" dirty="0">
                <a:solidFill>
                  <a:srgbClr val="C00000"/>
                </a:solidFill>
                <a:latin typeface="Comic Sans MS" pitchFamily="66" charset="0"/>
              </a:rPr>
              <a:t>θ</a:t>
            </a:r>
            <a:r>
              <a:rPr lang="en-US" altLang="en-US" sz="2800" i="1" baseline="-25000" dirty="0">
                <a:solidFill>
                  <a:srgbClr val="C00000"/>
                </a:solidFill>
                <a:latin typeface="Comic Sans MS" pitchFamily="66" charset="0"/>
              </a:rPr>
              <a:t>i</a:t>
            </a:r>
            <a:r>
              <a:rPr lang="en-US" altLang="en-US" sz="2800" i="1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are the quantities of interest that may contain changes along with any nuisance parameters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If m is unknown, number of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sets is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44" y="1915810"/>
            <a:ext cx="2133599" cy="117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24001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7194" name="Picture 26">
            <a:extLst>
              <a:ext uri="{FF2B5EF4-FFF2-40B4-BE49-F238E27FC236}">
                <a16:creationId xmlns:a16="http://schemas.microsoft.com/office/drawing/2014/main" id="{56DE50E6-7E25-4F93-AE21-81831B95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33800"/>
            <a:ext cx="152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5" name="Picture 27">
            <a:extLst>
              <a:ext uri="{FF2B5EF4-FFF2-40B4-BE49-F238E27FC236}">
                <a16:creationId xmlns:a16="http://schemas.microsoft.com/office/drawing/2014/main" id="{4F2D0DDF-93F9-446A-B601-4E3BFE03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6019800"/>
            <a:ext cx="914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482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447800"/>
            <a:ext cx="9144000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Single </a:t>
            </a:r>
            <a:r>
              <a:rPr lang="en-US" altLang="en-US" sz="2800" u="sng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 detection test</a:t>
            </a: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Null hypothesis is there is no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(m=0)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Maximum loglikelihood under null hypothesis is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marL="0" indent="0" eaLnBrk="1" hangingPunct="1">
              <a:buNone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Alternative hypothesis is there is a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(m=1)  with maximum loglikelihood under alternative hypothesis for a given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02" y="2915093"/>
            <a:ext cx="303627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48" y="4800601"/>
            <a:ext cx="491352" cy="76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06" y="5378910"/>
            <a:ext cx="9112554" cy="98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11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1447800"/>
            <a:ext cx="9144000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And the maximum loglikelihood under the alternative hypothesis is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The likelihood ratio test statistic is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Reject H</a:t>
            </a:r>
            <a:r>
              <a:rPr lang="en-US" altLang="en-US" sz="2800" baseline="-25000" dirty="0">
                <a:solidFill>
                  <a:srgbClr val="C00000"/>
                </a:solidFill>
                <a:latin typeface="Comic Sans MS" pitchFamily="66" charset="0"/>
              </a:rPr>
              <a:t>0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if 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Various approaches exist for choosing </a:t>
            </a:r>
            <a:r>
              <a:rPr lang="en-US" altLang="en-US" sz="2800" i="1" dirty="0">
                <a:solidFill>
                  <a:srgbClr val="C00000"/>
                </a:solidFill>
                <a:latin typeface="Comic Sans MS" pitchFamily="66" charset="0"/>
              </a:rPr>
              <a:t>c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including information criteria and p-values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1"/>
            <a:ext cx="3124200" cy="105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80" y="3900822"/>
            <a:ext cx="6342321" cy="128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115972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56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905000" y="0"/>
            <a:ext cx="8534400" cy="1219200"/>
          </a:xfrm>
          <a:prstGeom prst="rect">
            <a:avLst/>
          </a:prstGeom>
          <a:solidFill>
            <a:srgbClr val="00CCFF"/>
          </a:solidFill>
          <a:ln w="38100">
            <a:solidFill>
              <a:srgbClr val="000099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2192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Comic Sans MS" panose="030F0702030302020204" pitchFamily="66" charset="0"/>
              </a:rPr>
              <a:t>Changepoint</a:t>
            </a:r>
            <a:r>
              <a:rPr lang="en-US" sz="3200" dirty="0">
                <a:latin typeface="Comic Sans MS" panose="030F0702030302020204" pitchFamily="66" charset="0"/>
              </a:rPr>
              <a:t> Detection Models</a:t>
            </a:r>
            <a:endParaRPr lang="en-US" altLang="en-US" sz="32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447800" y="1447800"/>
            <a:ext cx="9682018" cy="5410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Multiple </a:t>
            </a:r>
            <a:r>
              <a:rPr lang="en-US" altLang="en-US" sz="2800" u="sng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u="sng" dirty="0">
                <a:solidFill>
                  <a:srgbClr val="C00000"/>
                </a:solidFill>
                <a:latin typeface="Comic Sans MS" pitchFamily="66" charset="0"/>
              </a:rPr>
              <a:t> detection test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Minimize a cost function C()  across segments with a penalty function </a:t>
            </a:r>
            <a:r>
              <a:rPr lang="en-US" altLang="en-US" sz="2800" i="1" dirty="0">
                <a:solidFill>
                  <a:srgbClr val="C00000"/>
                </a:solidFill>
                <a:latin typeface="Comic Sans MS" pitchFamily="66" charset="0"/>
              </a:rPr>
              <a:t>f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() for over fitting the number of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changepoints</a:t>
            </a: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marL="0" indent="0" eaLnBrk="1" hangingPunct="1">
              <a:buNone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Three minimization algorithms are implemented in the R package </a:t>
            </a:r>
            <a:r>
              <a:rPr lang="en-US" altLang="en-US" sz="2800" b="1" i="1" dirty="0" err="1">
                <a:solidFill>
                  <a:srgbClr val="C00000"/>
                </a:solidFill>
                <a:latin typeface="Comic Sans MS" pitchFamily="66" charset="0"/>
              </a:rPr>
              <a:t>changepoint</a:t>
            </a:r>
            <a:r>
              <a:rPr lang="en-US" altLang="en-US" sz="2800" b="1" i="1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(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Killick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and </a:t>
            </a:r>
            <a:r>
              <a:rPr lang="en-US" altLang="en-US" sz="2800" dirty="0" err="1">
                <a:solidFill>
                  <a:srgbClr val="C00000"/>
                </a:solidFill>
                <a:latin typeface="Comic Sans MS" pitchFamily="66" charset="0"/>
              </a:rPr>
              <a:t>Eckley</a:t>
            </a:r>
            <a:r>
              <a:rPr lang="en-US" altLang="en-US" sz="2800" dirty="0">
                <a:solidFill>
                  <a:srgbClr val="C00000"/>
                </a:solidFill>
                <a:latin typeface="Comic Sans MS" pitchFamily="66" charset="0"/>
              </a:rPr>
              <a:t> 2013)</a:t>
            </a:r>
            <a:endParaRPr lang="en-US" altLang="en-US" sz="2800" b="1" i="1" dirty="0">
              <a:solidFill>
                <a:srgbClr val="C00000"/>
              </a:solidFill>
              <a:latin typeface="Comic Sans MS" pitchFamily="66" charset="0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600" b="1" dirty="0" err="1">
                <a:solidFill>
                  <a:srgbClr val="C00000"/>
                </a:solidFill>
                <a:latin typeface="Comic Sans MS" pitchFamily="66" charset="0"/>
              </a:rPr>
              <a:t>BinSeg</a:t>
            </a:r>
            <a:r>
              <a:rPr lang="en-US" altLang="en-US" sz="1600" b="1" dirty="0">
                <a:solidFill>
                  <a:srgbClr val="C00000"/>
                </a:solidFill>
                <a:latin typeface="Comic Sans MS" pitchFamily="66" charset="0"/>
              </a:rPr>
              <a:t>, </a:t>
            </a:r>
            <a:r>
              <a:rPr lang="en-US" altLang="en-US" sz="1600" dirty="0">
                <a:solidFill>
                  <a:srgbClr val="C00000"/>
                </a:solidFill>
                <a:latin typeface="Comic Sans MS" pitchFamily="66" charset="0"/>
              </a:rPr>
              <a:t>or Binary Segmentation (Edwards et al. 1965. Biometrics) – speed is O(n*log(n))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600" dirty="0">
                <a:solidFill>
                  <a:srgbClr val="C00000"/>
                </a:solidFill>
                <a:latin typeface="Comic Sans MS" pitchFamily="66" charset="0"/>
              </a:rPr>
              <a:t>Segment Neighborhoods (Auger et al. 1989. Bull. Math. Biol.) – speed is O(Q*n</a:t>
            </a:r>
            <a:r>
              <a:rPr lang="en-US" altLang="en-US" sz="1600" baseline="30000" dirty="0">
                <a:solidFill>
                  <a:srgbClr val="C00000"/>
                </a:solidFill>
                <a:latin typeface="Comic Sans MS" pitchFamily="66" charset="0"/>
              </a:rPr>
              <a:t>2</a:t>
            </a:r>
            <a:r>
              <a:rPr lang="en-US" altLang="en-US" sz="1600" dirty="0">
                <a:solidFill>
                  <a:srgbClr val="C00000"/>
                </a:solidFill>
                <a:latin typeface="Comic Sans MS" pitchFamily="66" charset="0"/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600" b="1" dirty="0">
                <a:solidFill>
                  <a:srgbClr val="C00000"/>
                </a:solidFill>
                <a:latin typeface="Comic Sans MS" pitchFamily="66" charset="0"/>
              </a:rPr>
              <a:t>PELT</a:t>
            </a:r>
            <a:r>
              <a:rPr lang="en-US" altLang="en-US" sz="1600" dirty="0">
                <a:solidFill>
                  <a:srgbClr val="C00000"/>
                </a:solidFill>
                <a:latin typeface="Comic Sans MS" pitchFamily="66" charset="0"/>
              </a:rPr>
              <a:t>, or Pruned Exact Linear Time  (</a:t>
            </a:r>
            <a:r>
              <a:rPr lang="en-US" altLang="en-US" sz="1600" dirty="0" err="1">
                <a:solidFill>
                  <a:srgbClr val="C00000"/>
                </a:solidFill>
                <a:latin typeface="Comic Sans MS" pitchFamily="66" charset="0"/>
              </a:rPr>
              <a:t>Killick</a:t>
            </a:r>
            <a:r>
              <a:rPr lang="en-US" altLang="en-US" sz="1600" dirty="0">
                <a:solidFill>
                  <a:srgbClr val="C00000"/>
                </a:solidFill>
                <a:latin typeface="Comic Sans MS" pitchFamily="66" charset="0"/>
              </a:rPr>
              <a:t> et al. 2012. JASA) – speed is O(n)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1" y="-2616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0C3ACE83-6AB4-472B-88FA-FD0703C3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00400"/>
            <a:ext cx="711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10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6501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Point Results: </a:t>
            </a:r>
            <a:r>
              <a:rPr lang="en-US" u="sng" dirty="0"/>
              <a:t>Recruitment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endParaRPr lang="en-US" u="sng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7600"/>
            <a:ext cx="6262255" cy="460288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73" y="1117601"/>
            <a:ext cx="6179128" cy="4602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9552" y="1357745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1625" y="1357745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381857" y="29648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3166" y="29648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359383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9722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2021 Striped Marlin Spawning Biomass</a:t>
            </a:r>
          </a:p>
        </p:txBody>
      </p:sp>
      <p:pic>
        <p:nvPicPr>
          <p:cNvPr id="2195" name="Picture 147">
            <a:extLst>
              <a:ext uri="{FF2B5EF4-FFF2-40B4-BE49-F238E27FC236}">
                <a16:creationId xmlns:a16="http://schemas.microsoft.com/office/drawing/2014/main" id="{8B773191-0F9C-4777-BF23-9CB26115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685800"/>
            <a:ext cx="77724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487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Point Results: </a:t>
            </a:r>
            <a:r>
              <a:rPr lang="en-US" u="sng" dirty="0"/>
              <a:t>Recruitment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br>
              <a:rPr lang="en-US" dirty="0"/>
            </a:br>
            <a:r>
              <a:rPr lang="en-US" dirty="0"/>
              <a:t>					With BIC Penalty</a:t>
            </a:r>
            <a:endParaRPr lang="en-US" u="sng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1346775"/>
            <a:ext cx="5975928" cy="43307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775"/>
            <a:ext cx="5810250" cy="433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3297" y="1477817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4061" y="147781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905125" y="32604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1675" y="31427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3140375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364"/>
            <a:ext cx="6253018" cy="47522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12192000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Point: </a:t>
            </a:r>
            <a:r>
              <a:rPr lang="en-US" u="sng" dirty="0"/>
              <a:t>Spawning Biomass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endParaRPr lang="en-US" u="sng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1094364"/>
            <a:ext cx="6197600" cy="47522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89552" y="1357745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3953" y="1288473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126509" y="26970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65318" y="26692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462117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56660"/>
            <a:ext cx="6400800" cy="479635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086"/>
            <a:ext cx="5791200" cy="487293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2192000" cy="107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Point: </a:t>
            </a:r>
            <a:r>
              <a:rPr lang="en-US" u="sng" dirty="0"/>
              <a:t>Spawning Biomass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br>
              <a:rPr lang="en-US" dirty="0"/>
            </a:br>
            <a:r>
              <a:rPr lang="en-US" dirty="0"/>
              <a:t>					With BIC Penalty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2378536" y="1588654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3954" y="1713344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04175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7" y="1274616"/>
            <a:ext cx="6317673" cy="469221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4617"/>
            <a:ext cx="5874328" cy="4692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65018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Point: </a:t>
            </a:r>
            <a:r>
              <a:rPr lang="en-US" u="sng" dirty="0"/>
              <a:t>Recruits Per </a:t>
            </a:r>
            <a:r>
              <a:rPr lang="en-US" u="sng" dirty="0" err="1"/>
              <a:t>Spawner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789552" y="1357745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1625" y="1357745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463180" y="242900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7123" y="242900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4067430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163782"/>
            <a:ext cx="6206836" cy="491388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" y="1205345"/>
            <a:ext cx="6062638" cy="4872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417"/>
          </a:xfrm>
        </p:spPr>
        <p:txBody>
          <a:bodyPr>
            <a:normAutofit fontScale="90000"/>
          </a:bodyPr>
          <a:lstStyle/>
          <a:p>
            <a:r>
              <a:rPr lang="en-US" dirty="0"/>
              <a:t>Change Point: </a:t>
            </a:r>
            <a:r>
              <a:rPr lang="en-US" u="sng" dirty="0"/>
              <a:t>Recruits Per </a:t>
            </a:r>
            <a:r>
              <a:rPr lang="en-US" u="sng" dirty="0" err="1"/>
              <a:t>Spawner</a:t>
            </a:r>
            <a:r>
              <a:rPr lang="en-US" dirty="0"/>
              <a:t> using PELT &amp; </a:t>
            </a:r>
            <a:r>
              <a:rPr lang="en-US" dirty="0" err="1"/>
              <a:t>BinSeg</a:t>
            </a:r>
            <a:br>
              <a:rPr lang="en-US" dirty="0"/>
            </a:br>
            <a:r>
              <a:rPr lang="en-US" dirty="0"/>
              <a:t>					With BIC Penalty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731801" y="1486837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0007" y="1486838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BinSeg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342943" y="234588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98889" y="25305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3825184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Some Empirical Results for Setting Time Window for Striped Marlin Under Prevailing Conditions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1468582"/>
            <a:ext cx="12192000" cy="53894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Recruits Per </a:t>
            </a:r>
            <a:r>
              <a:rPr lang="en-US" dirty="0" err="1"/>
              <a:t>Spawner</a:t>
            </a:r>
            <a:r>
              <a:rPr lang="en-US" dirty="0"/>
              <a:t> (or Survival Ratio) Series for Striped Marlin appears to be approximately stationary over the assessment time horizon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Recruitment and Spawning Biomass Series for Striped Marlin are nonstationary with a substantial decreasing trend over (1975, 2017).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Mean generation times of WCNPO and SWPO life histories are about 5 years and integer multiples are 0, 5, 10, 15, 20, 25 years, and so on.</a:t>
            </a:r>
          </a:p>
          <a:p>
            <a:endParaRPr lang="en-US" dirty="0"/>
          </a:p>
          <a:p>
            <a:r>
              <a:rPr lang="en-US" dirty="0"/>
              <a:t>Some short-term environmental forcing may be notable for Recruitment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65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2725267" cy="460894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Example of “Dynamic B0” Calculation</a:t>
            </a:r>
            <a:br>
              <a:rPr lang="en-US" sz="3600" dirty="0"/>
            </a:br>
            <a:r>
              <a:rPr lang="en-US" sz="3600" dirty="0"/>
              <a:t>for Striped Marlin from 2021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83" y="5813"/>
            <a:ext cx="4351389" cy="685218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703894"/>
              </p:ext>
            </p:extLst>
          </p:nvPr>
        </p:nvGraphicFramePr>
        <p:xfrm>
          <a:off x="7182072" y="0"/>
          <a:ext cx="5009928" cy="6433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7471">
                  <a:extLst>
                    <a:ext uri="{9D8B030D-6E8A-4147-A177-3AD203B41FA5}">
                      <a16:colId xmlns:a16="http://schemas.microsoft.com/office/drawing/2014/main" val="1058229256"/>
                    </a:ext>
                  </a:extLst>
                </a:gridCol>
                <a:gridCol w="1882457">
                  <a:extLst>
                    <a:ext uri="{9D8B030D-6E8A-4147-A177-3AD203B41FA5}">
                      <a16:colId xmlns:a16="http://schemas.microsoft.com/office/drawing/2014/main" val="4068063421"/>
                    </a:ext>
                  </a:extLst>
                </a:gridCol>
              </a:tblGrid>
              <a:tr h="57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Reference Point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Estimate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420355659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F</a:t>
                      </a:r>
                      <a:r>
                        <a:rPr lang="en-US" sz="1100" kern="1400" baseline="-25000" dirty="0">
                          <a:effectLst/>
                        </a:rPr>
                        <a:t>MSY</a:t>
                      </a:r>
                      <a:r>
                        <a:rPr lang="en-US" sz="1100" kern="1400" dirty="0">
                          <a:effectLst/>
                        </a:rPr>
                        <a:t> (age 3-12)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0.61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585109428"/>
                  </a:ext>
                </a:extLst>
              </a:tr>
              <a:tr h="62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F</a:t>
                      </a:r>
                      <a:r>
                        <a:rPr lang="en-US" sz="1100" kern="1400" baseline="-25000">
                          <a:effectLst/>
                        </a:rPr>
                        <a:t>2017 </a:t>
                      </a:r>
                      <a:r>
                        <a:rPr lang="en-US" sz="1100" kern="1400">
                          <a:effectLst/>
                        </a:rPr>
                        <a:t> (age 3-12)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0.88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4187274293"/>
                  </a:ext>
                </a:extLst>
              </a:tr>
              <a:tr h="624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F</a:t>
                      </a:r>
                      <a:r>
                        <a:rPr lang="en-US" sz="1100" kern="1400" baseline="-25000" dirty="0">
                          <a:effectLst/>
                        </a:rPr>
                        <a:t>20%SB(F=0)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0.47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561734235"/>
                  </a:ext>
                </a:extLst>
              </a:tr>
              <a:tr h="5335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SB</a:t>
                      </a:r>
                      <a:r>
                        <a:rPr lang="en-US" sz="1100" kern="1400" baseline="-25000" dirty="0">
                          <a:effectLst/>
                        </a:rPr>
                        <a:t>MSY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2,534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923016309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SB</a:t>
                      </a:r>
                      <a:r>
                        <a:rPr lang="en-US" sz="1100" kern="1400" baseline="-25000">
                          <a:effectLst/>
                        </a:rPr>
                        <a:t>2017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849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2807662744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SB</a:t>
                      </a:r>
                      <a:r>
                        <a:rPr lang="en-US" sz="1100" kern="1400" baseline="-25000" dirty="0">
                          <a:effectLst/>
                        </a:rPr>
                        <a:t>20%(F=0)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3,493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51526649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MSY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4,820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1954246386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C</a:t>
                      </a:r>
                      <a:r>
                        <a:rPr lang="en-US" sz="1100" kern="1400" baseline="-25000" dirty="0">
                          <a:effectLst/>
                        </a:rPr>
                        <a:t>2015-2017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2,076 mt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3520167834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MSY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18%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3414245539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2017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13%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775598426"/>
                  </a:ext>
                </a:extLst>
              </a:tr>
              <a:tr h="5100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>
                          <a:effectLst/>
                        </a:rPr>
                        <a:t>SPR</a:t>
                      </a:r>
                      <a:r>
                        <a:rPr lang="en-US" sz="1100" kern="1400" baseline="-25000">
                          <a:effectLst/>
                        </a:rPr>
                        <a:t>20%SB(F=0)</a:t>
                      </a:r>
                      <a:endParaRPr lang="en-US" sz="15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23%</a:t>
                      </a:r>
                      <a:endParaRPr lang="en-US" sz="15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4918" marR="64918" marT="0" marB="0" anchor="ctr"/>
                </a:tc>
                <a:extLst>
                  <a:ext uri="{0D108BD9-81ED-4DB2-BD59-A6C34878D82A}">
                    <a16:rowId xmlns:a16="http://schemas.microsoft.com/office/drawing/2014/main" val="421663052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234545" y="1025236"/>
            <a:ext cx="947527" cy="583276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2072" y="3362036"/>
            <a:ext cx="5009928" cy="51723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71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524000" y="838200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0" tIns="45706" rIns="91410" bIns="45706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itchFamily="34" charset="0"/>
                <a:ea typeface="ヒラギノ角ゴ Pro W3" pitchFamily="1" charset="-128"/>
                <a:cs typeface="+mn-cs"/>
              </a:rPr>
              <a:t>~ Thanks and Mahalo !</a:t>
            </a:r>
          </a:p>
        </p:txBody>
      </p:sp>
    </p:spTree>
    <p:extLst>
      <p:ext uri="{BB962C8B-B14F-4D97-AF65-F5344CB8AC3E}">
        <p14:creationId xmlns:p14="http://schemas.microsoft.com/office/powerpoint/2010/main" val="140984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9722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Revised 2021 Striped Marlin Fishing Mortality</a:t>
            </a:r>
          </a:p>
        </p:txBody>
      </p:sp>
      <p:pic>
        <p:nvPicPr>
          <p:cNvPr id="4241" name="Picture 145">
            <a:extLst>
              <a:ext uri="{FF2B5EF4-FFF2-40B4-BE49-F238E27FC236}">
                <a16:creationId xmlns:a16="http://schemas.microsoft.com/office/drawing/2014/main" id="{04F2822B-CB99-4DA8-BA69-6BB07CEC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85800"/>
            <a:ext cx="7747000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72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36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2021 Striped Marlin Recruitment Time Series</a:t>
            </a:r>
          </a:p>
        </p:txBody>
      </p:sp>
      <p:pic>
        <p:nvPicPr>
          <p:cNvPr id="3219" name="Picture 147">
            <a:extLst>
              <a:ext uri="{FF2B5EF4-FFF2-40B4-BE49-F238E27FC236}">
                <a16:creationId xmlns:a16="http://schemas.microsoft.com/office/drawing/2014/main" id="{C1A088E4-34CA-44F9-96F4-371AB4BB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698500"/>
            <a:ext cx="79883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0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54" y="0"/>
            <a:ext cx="10515600" cy="453505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Regulates Fishery Productivity </a:t>
            </a:r>
            <a:br>
              <a:rPr lang="en-US" dirty="0"/>
            </a:br>
            <a:r>
              <a:rPr lang="en-US" dirty="0"/>
              <a:t>of WCNPO Striped Marlin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Maternal Effects or Environmental Forcing ?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Or Both ?</a:t>
            </a:r>
          </a:p>
        </p:txBody>
      </p:sp>
    </p:spTree>
    <p:extLst>
      <p:ext uri="{BB962C8B-B14F-4D97-AF65-F5344CB8AC3E}">
        <p14:creationId xmlns:p14="http://schemas.microsoft.com/office/powerpoint/2010/main" val="146849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325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Time Period Best Represents the </a:t>
            </a:r>
            <a:r>
              <a:rPr lang="en-US" u="sng" dirty="0"/>
              <a:t>Prevailing Conditions </a:t>
            </a:r>
            <a:r>
              <a:rPr lang="en-US" dirty="0"/>
              <a:t>for Determining Maximum Sustainable Yield for the WCNPO Striped Marlin Stock?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“</a:t>
            </a:r>
            <a:r>
              <a:rPr lang="en-US" sz="3200" i="1" dirty="0"/>
              <a:t>MSY is the largest long-term average catch or yield that can be taken from a stock or stock complex </a:t>
            </a:r>
            <a:r>
              <a:rPr lang="en-US" sz="3200" i="1" u="sng" dirty="0"/>
              <a:t>under prevailing ecological, environmental conditions</a:t>
            </a:r>
            <a:r>
              <a:rPr lang="en-US" sz="3200" i="1" dirty="0"/>
              <a:t> and fishery technological characteristics (e.g., gear selectivity), and the distribution of catch among fleets.”</a:t>
            </a:r>
            <a:br>
              <a:rPr lang="en-US" sz="3200" i="1" dirty="0"/>
            </a:br>
            <a:r>
              <a:rPr lang="en-US" sz="3200" i="1" dirty="0"/>
              <a:t>  </a:t>
            </a:r>
            <a:br>
              <a:rPr lang="en-US" sz="3200" i="1" dirty="0"/>
            </a:br>
            <a:r>
              <a:rPr lang="en-US" sz="3200" dirty="0"/>
              <a:t>USA National Standard 1 Guidelines (NMFS 2016)</a:t>
            </a:r>
          </a:p>
        </p:txBody>
      </p:sp>
    </p:spTree>
    <p:extLst>
      <p:ext uri="{BB962C8B-B14F-4D97-AF65-F5344CB8AC3E}">
        <p14:creationId xmlns:p14="http://schemas.microsoft.com/office/powerpoint/2010/main" val="232535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3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efault Design">
  <a:themeElements>
    <a:clrScheme name="2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2135</Words>
  <Application>Microsoft Office PowerPoint</Application>
  <PresentationFormat>Widescreen</PresentationFormat>
  <Paragraphs>348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Comic Sans MS</vt:lpstr>
      <vt:lpstr>Tahoma</vt:lpstr>
      <vt:lpstr>Times New Roman</vt:lpstr>
      <vt:lpstr>Wingdings</vt:lpstr>
      <vt:lpstr>Office Theme</vt:lpstr>
      <vt:lpstr>3_Default Design</vt:lpstr>
      <vt:lpstr>4_Default Design</vt:lpstr>
      <vt:lpstr>In Search of Reference Points for WCNPO Striped Marlin</vt:lpstr>
      <vt:lpstr>Roadmap for Striped Marlin Reference Point Search</vt:lpstr>
      <vt:lpstr>WCNPO Striped Marlin Management Unit for 2022 Benchmark Assessment</vt:lpstr>
      <vt:lpstr>2021 Striped Marlin Stock-Recruitment Dynamics</vt:lpstr>
      <vt:lpstr>2021 Striped Marlin Spawning Biomass</vt:lpstr>
      <vt:lpstr>Revised 2021 Striped Marlin Fishing Mortality</vt:lpstr>
      <vt:lpstr>2021 Striped Marlin Recruitment Time Series</vt:lpstr>
      <vt:lpstr>What Regulates Fishery Productivity  of WCNPO Striped Marlin ?  Maternal Effects or Environmental Forcing ?  Or Both ?</vt:lpstr>
      <vt:lpstr>What Time Period Best Represents the Prevailing Conditions for Determining Maximum Sustainable Yield for the WCNPO Striped Marlin Stock?  “MSY is the largest long-term average catch or yield that can be taken from a stock or stock complex under prevailing ecological, environmental conditions and fishery technological characteristics (e.g., gear selectivity), and the distribution of catch among fleets.”    USA National Standard 1 Guidelines (NMFS 2016)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MSY Reference Point Analysis Options for Striped Marlin</vt:lpstr>
      <vt:lpstr>Status Quo Analyses: 2021 Biological Reference Points</vt:lpstr>
      <vt:lpstr>What Is the Mean Generation Time for Striped Marlin ?</vt:lpstr>
      <vt:lpstr>Striped Marlin: Alternative Life History Scenarios</vt:lpstr>
      <vt:lpstr>Mean Generation Time by Life History Scenario</vt:lpstr>
      <vt:lpstr>Mean Generation Time Results</vt:lpstr>
      <vt:lpstr>PowerPoint Presentation</vt:lpstr>
      <vt:lpstr>Empirical Correlations Among Time Series</vt:lpstr>
      <vt:lpstr>Important Rank Correlations</vt:lpstr>
      <vt:lpstr>Autocorrelation Function Results</vt:lpstr>
      <vt:lpstr>PowerPoint Presentation</vt:lpstr>
      <vt:lpstr>Autocorrelation Function: Recruits Per Spawner</vt:lpstr>
      <vt:lpstr>Partial Autocorrelation Function Results</vt:lpstr>
      <vt:lpstr>PowerPoint Presentation</vt:lpstr>
      <vt:lpstr>Partial Autocorrelation Function: Recruits Per Spawner</vt:lpstr>
      <vt:lpstr>PowerPoint Presentation</vt:lpstr>
      <vt:lpstr>Cross Correlation Function Results: Recruitment</vt:lpstr>
      <vt:lpstr>CCF Results: Spawning Biomass</vt:lpstr>
      <vt:lpstr>CCF Results: Recruits Per Spawner</vt:lpstr>
      <vt:lpstr>CCF Results: Environmental Forcing Indices</vt:lpstr>
      <vt:lpstr>Summarize CCF Results</vt:lpstr>
      <vt:lpstr>Summarize Cross Correlation Function Results</vt:lpstr>
      <vt:lpstr>PowerPoint Presentation</vt:lpstr>
      <vt:lpstr>Background: Fisheries Management</vt:lpstr>
      <vt:lpstr>Changepoint Detection Models</vt:lpstr>
      <vt:lpstr>Changepoint Detection Models</vt:lpstr>
      <vt:lpstr>Changepoint Detection Models</vt:lpstr>
      <vt:lpstr>Changepoint Detection Models</vt:lpstr>
      <vt:lpstr>Changepoint Detection Models</vt:lpstr>
      <vt:lpstr>Changepoint Detection Models</vt:lpstr>
      <vt:lpstr>Change Point Results: Recruitment using PELT &amp; BinSeg</vt:lpstr>
      <vt:lpstr>Change Point Results: Recruitment using PELT &amp; BinSeg      With BIC Penalty</vt:lpstr>
      <vt:lpstr>PowerPoint Presentation</vt:lpstr>
      <vt:lpstr>PowerPoint Presentation</vt:lpstr>
      <vt:lpstr>Change Point: Recruits Per Spawner using PELT &amp; BinSeg</vt:lpstr>
      <vt:lpstr>Change Point: Recruits Per Spawner using PELT &amp; BinSeg      With BIC Penalty</vt:lpstr>
      <vt:lpstr>Some Empirical Results for Setting Time Window for Striped Marlin Under Prevailing Conditions</vt:lpstr>
      <vt:lpstr>Example of “Dynamic B0” Calculation for Striped Marlin from 2021 Assessment</vt:lpstr>
      <vt:lpstr>PowerPoint Presentation</vt:lpstr>
    </vt:vector>
  </TitlesOfParts>
  <Company>National Marine Fisheries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Brodziak</dc:creator>
  <cp:lastModifiedBy>Jon Brodziak</cp:lastModifiedBy>
  <cp:revision>152</cp:revision>
  <dcterms:created xsi:type="dcterms:W3CDTF">2022-03-31T07:48:32Z</dcterms:created>
  <dcterms:modified xsi:type="dcterms:W3CDTF">2024-02-06T08:52:38Z</dcterms:modified>
</cp:coreProperties>
</file>